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3" r:id="rId4"/>
    <p:sldId id="260" r:id="rId5"/>
    <p:sldId id="264" r:id="rId6"/>
    <p:sldId id="262" r:id="rId7"/>
    <p:sldId id="265" r:id="rId8"/>
    <p:sldId id="266" r:id="rId9"/>
    <p:sldId id="267" r:id="rId10"/>
    <p:sldId id="269" r:id="rId11"/>
    <p:sldId id="268" r:id="rId12"/>
    <p:sldId id="270" r:id="rId13"/>
    <p:sldId id="271" r:id="rId14"/>
    <p:sldId id="272" r:id="rId15"/>
    <p:sldId id="273" r:id="rId16"/>
    <p:sldId id="274" r:id="rId17"/>
    <p:sldId id="280" r:id="rId18"/>
    <p:sldId id="275" r:id="rId19"/>
    <p:sldId id="276" r:id="rId20"/>
    <p:sldId id="277" r:id="rId21"/>
    <p:sldId id="279" r:id="rId22"/>
    <p:sldId id="281" r:id="rId23"/>
    <p:sldId id="282" r:id="rId24"/>
    <p:sldId id="28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82816BF-5AE9-44CC-8B73-207A24ACA50E}" type="datetimeFigureOut">
              <a:rPr lang="ru-RU" smtClean="0"/>
              <a:t>02.05.2019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C2F724-6CB3-4F29-A021-A621DC7171E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988840"/>
            <a:ext cx="6172200" cy="194421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Лекция 12. Административно-контрольные инструменты экологического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управления.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Лектор : профессор В.Н. Гавриленко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76403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2.2. Цели ландшафтного планирования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1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)	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учет ценности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земель на территории планирования в широком смысле этого слова, включая их стратегическое положение;</a:t>
            </a:r>
          </a:p>
          <a:p>
            <a:pPr marL="0" indent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2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)	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согласование отношений между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нуждами пользователей, осваивающих ресурсы конкретного ландшафта, и долгосрочными интересами общества;</a:t>
            </a:r>
          </a:p>
          <a:p>
            <a:pPr marL="0" indent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3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)	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установление спектра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требований, предъявляемых к проектам освоения данного ландшафта.</a:t>
            </a:r>
          </a:p>
        </p:txBody>
      </p:sp>
    </p:spTree>
    <p:extLst>
      <p:ext uri="{BB962C8B-B14F-4D97-AF65-F5344CB8AC3E}">
        <p14:creationId xmlns:p14="http://schemas.microsoft.com/office/powerpoint/2010/main" val="4289378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2.3.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адачи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ландшафтного планирования </a:t>
            </a:r>
          </a:p>
        </p:txBody>
      </p:sp>
      <p:sp>
        <p:nvSpPr>
          <p:cNvPr id="20482" name="Объект 2"/>
          <p:cNvSpPr>
            <a:spLocks noGrp="1"/>
          </p:cNvSpPr>
          <p:nvPr>
            <p:ph sz="quarter" idx="1"/>
          </p:nvPr>
        </p:nvSpPr>
        <p:spPr>
          <a:xfrm>
            <a:off x="457200" y="1341438"/>
            <a:ext cx="8003232" cy="5132387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сохранение основных функций ландшафта как системы поддержания жизни;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2. разработка плана действий и мероприятий, необходимых для решения конфликтов и достижения согласованных целей и содействие устойчивому развитию территории;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3. обеспечение  высокого качества жизни людей как с экологических, так и с эстетических позиций.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4. выделение территорий с различными потребностями и режимами охраны, формирование сети таких территорий и выделение территорий, пригодных для различных форм использования.</a:t>
            </a:r>
          </a:p>
          <a:p>
            <a:pPr marL="0" indent="0">
              <a:buFont typeface="Wingdings" pitchFamily="2" charset="2"/>
              <a:buNone/>
            </a:pP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210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3.Контроль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области природопользования и охраны окружающей среды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700213"/>
            <a:ext cx="7416800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478390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34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3.1. Экологический контроль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Объект 3"/>
          <p:cNvSpPr>
            <a:spLocks noGrp="1"/>
          </p:cNvSpPr>
          <p:nvPr>
            <p:ph sz="quarter" idx="1"/>
          </p:nvPr>
        </p:nvSpPr>
        <p:spPr>
          <a:xfrm>
            <a:off x="395288" y="1268413"/>
            <a:ext cx="8280400" cy="4678362"/>
          </a:xfrm>
        </p:spPr>
        <p:txBody>
          <a:bodyPr>
            <a:spAutoFit/>
          </a:bodyPr>
          <a:lstStyle/>
          <a:p>
            <a:pPr marL="0" indent="0">
              <a:buFont typeface="Wingdings" pitchFamily="2" charset="2"/>
              <a:buNone/>
            </a:pPr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система мер по контролю и надзору за состоянием окружающей природной среды.  </a:t>
            </a:r>
          </a:p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— обеспечивать соблюдение юридическими лицами и гражданами требований законодательства страны в области охраны окружающей среды.</a:t>
            </a:r>
          </a:p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— выявлять, пресекать и предупреждать совершение физическими и юридическими лицами нарушений законодательства в области охраны окружающей среды; устанавливать причины и условия, способствующие совершению правонарушений; привлекать к ответственности нарушителей природоохранного законодательства.</a:t>
            </a:r>
          </a:p>
        </p:txBody>
      </p:sp>
    </p:spTree>
    <p:extLst>
      <p:ext uri="{BB962C8B-B14F-4D97-AF65-F5344CB8AC3E}">
        <p14:creationId xmlns:p14="http://schemas.microsoft.com/office/powerpoint/2010/main" val="6074581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3.2.ГОСУДАРСТВЕННЫЙ КОНТРОЛЬ В ОБЛАСТИ ОХРАНЫ ОКРУЖАЮЩЕЙ СРЕДЫ</a:t>
            </a:r>
            <a:r>
              <a:rPr lang="ru-RU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8218488" cy="5060950"/>
          </a:xfrm>
        </p:spPr>
        <p:txBody>
          <a:bodyPr>
            <a:normAutofit fontScale="925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контроль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использованием и охраной земель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недр, поверхностных и подземных вод, атмосферного воздуха, озонового слоя, лесов, объектов растительного и животного мира, особо охраняемых природных территорий, типичных и редких природных ландшафтов, климата, а также за обращением 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отходами.  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Предупредительный контроль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недопущение деятельности, которая в будущем может оказать негативное воздействие на окружающую среду, поэтому он осуществляется на стадии проектирования и планирования такой деятельности, реализации проекта и ввода объекта в эксплуатацию.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Текущий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контроль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проводится уже в процессе эксплуатации предприятий и иных объектов, а также в процессе природопользования.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24436439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3.3.Ведомственный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8488" cy="4873625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-проверка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соблюдения подведомственными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объектами законодательства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 охране окружающей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среды, реализации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отраслевых программ и мероприятий по рациональному использованию природных ресурсов и охране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ОС, выполнения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предписаний Министерства природных ресурсов и охраны окружающей среды и иных специально уполномоченных республиканских органов государственного управления.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Отличие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 государственного экологического контроля ведомственный контроль, который также осуществляется органами государственного управления 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том , что 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его компетенции ограничивается отраслевой сферой народного хозяйства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111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3.4.Производственный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150" cy="4873625"/>
          </a:xfrm>
        </p:spPr>
        <p:txBody>
          <a:bodyPr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Контроль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предприятии (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юрлица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ИП) :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1. отбор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проб воздуха рабочей зоны,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санитарно-защитной зоны, сточных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вод,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замер физических воздействий (шум, освещенность, напряжение электростатического поля, радиация и др.);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2.лабораторный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анализ взятых проб;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3.учет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номенклатуры и количества загрязняющих веществ, поступающих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 хозяйственной деятельности;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4.ведение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документации и своевременное представление сведений о состоянии и загрязнении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5.наблюдение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выполнением природоохранных, санитарных и иных требований;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6.локальный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мониторинг окружающей среды.</a:t>
            </a:r>
          </a:p>
        </p:txBody>
      </p:sp>
    </p:spTree>
    <p:extLst>
      <p:ext uri="{BB962C8B-B14F-4D97-AF65-F5344CB8AC3E}">
        <p14:creationId xmlns:p14="http://schemas.microsoft.com/office/powerpoint/2010/main" val="38760256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3.5. Общественный контроль в области охраны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проводят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общественные организации, трудовые коллективы,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некоммерческие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объединения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граждане.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2.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общественного экологического контроля, представленные в органы государственной власти и местного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управления,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подлежат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обязательному рассмотрению. 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3. граждане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могут осуществлять общественный контроль в области охраны окружающей среды как единолично, так и путем объединения в группы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без специальной регистрации.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Общественные объединения и граждане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вправе инициировать и организовать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проведение общественной экологической экспертизы.</a:t>
            </a:r>
          </a:p>
        </p:txBody>
      </p:sp>
    </p:spTree>
    <p:extLst>
      <p:ext uri="{BB962C8B-B14F-4D97-AF65-F5344CB8AC3E}">
        <p14:creationId xmlns:p14="http://schemas.microsoft.com/office/powerpoint/2010/main" val="19265973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3.6.Экологический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мониторинг</a:t>
            </a:r>
          </a:p>
        </p:txBody>
      </p:sp>
      <p:sp>
        <p:nvSpPr>
          <p:cNvPr id="26626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2588" cy="48736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mtClean="0"/>
              <a:t>  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информационная система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наблюдений, оценки и прогноза изменений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 состоянии ОС, созданная с целью выделения антропогенной составляющей этих изменений на фоне природных процессов:</a:t>
            </a:r>
          </a:p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• оценить показатели состояния и функциональной целостности экосистем и среды обитания человека; 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 • дать прогноз её динамики и состояния в будущем.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   • создать предпосылки для определения мер по исправлению возникающих негативных ситуаций до того, как будет нанесен ущерб. </a:t>
            </a:r>
          </a:p>
        </p:txBody>
      </p:sp>
    </p:spTree>
    <p:extLst>
      <p:ext uri="{BB962C8B-B14F-4D97-AF65-F5344CB8AC3E}">
        <p14:creationId xmlns:p14="http://schemas.microsoft.com/office/powerpoint/2010/main" val="20655954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3.7.Схема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проведения экологического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мониторинга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412875"/>
            <a:ext cx="7705725" cy="4679950"/>
          </a:xfrm>
        </p:spPr>
      </p:pic>
    </p:spTree>
    <p:extLst>
      <p:ext uri="{BB962C8B-B14F-4D97-AF65-F5344CB8AC3E}">
        <p14:creationId xmlns:p14="http://schemas.microsoft.com/office/powerpoint/2010/main" val="3776392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	Прогнозирование и планирование природопользования и природоохранной деятельности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628800"/>
            <a:ext cx="7705725" cy="47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01207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3.8 Виды экологического мониторинга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772815"/>
            <a:ext cx="8002588" cy="4701009"/>
          </a:xfrm>
        </p:spPr>
        <p:txBody>
          <a:bodyPr>
            <a:normAutofit fontScale="92500" lnSpcReduction="2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Фоновой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- слежение за ОС 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базе биосферных заповедников, где исключена всякая хозяйственная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деятельность.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Базовый 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слежение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природными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явлениями без наложения на них региональных антропогенных влияний.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Глобальный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-слежение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общемировыми процессами и явлениями в биосфере Земли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предупреждение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возникающих экстремальных ситуациях.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Региональный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слежение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процессами и явлениями в пределах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региона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выявление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проблем миграции и трансформации загрязняющих веществ, совместного воздействия различных факторов, характерных для экономики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региона.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Импактный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слежение за региональными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локальными антропогенными воздействиями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особо опасных зонах и местах.</a:t>
            </a:r>
          </a:p>
        </p:txBody>
      </p:sp>
    </p:spTree>
    <p:extLst>
      <p:ext uri="{BB962C8B-B14F-4D97-AF65-F5344CB8AC3E}">
        <p14:creationId xmlns:p14="http://schemas.microsoft.com/office/powerpoint/2010/main" val="5518768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Экологический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учет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628775"/>
            <a:ext cx="6697662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472082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4.1.Экологический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учет </a:t>
            </a:r>
          </a:p>
        </p:txBody>
      </p:sp>
      <p:sp>
        <p:nvSpPr>
          <p:cNvPr id="31746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150" cy="48736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составная часть </a:t>
            </a:r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экологической информационной системы предприятия,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включающая финансовый учет, управленческий учет и отчетность по экологическим показателям.</a:t>
            </a:r>
          </a:p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   Различают два основных вида экологической отчетности предприятия:</a:t>
            </a:r>
          </a:p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      •	Государственная (обязательная)</a:t>
            </a:r>
          </a:p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     •	Инициативная (необязательная)</a:t>
            </a:r>
          </a:p>
          <a:p>
            <a:pPr marL="0" indent="0">
              <a:buFont typeface="Wingdings" pitchFamily="2" charset="2"/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9142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4.2.Общие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принципы организации экологического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учета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150" cy="4873625"/>
          </a:xfrm>
        </p:spPr>
        <p:txBody>
          <a:bodyPr>
            <a:normAutofit fontScale="925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используемых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выбросов и сбросов загрязняющих веществ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обращения с отходами при осуществлении производственной деятельности.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2. Заполнение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предоставление статистических данных в области охраны ОС по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специальным формам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3.Нормирование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воздействия деятельности предприятия на атмосферный воздух, озоновый слой, поверхностные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подземные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воды, почвы.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4.Контроль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деятельности предприятий в области охраны ОС, предотвращение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сверхнормативного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воздействия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5.Привлечение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юридических лиц и ИП к ответственности за сверхнормативное воздействие на ОС.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4856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4.3.Задачи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экологического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учета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• Повышение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качества экологической информации, переход к систематизированным, цифровым, сопоставимым и достоверным показателям.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• Обеспечение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необходимой практической связи между экологической и финансовой отчетностью при переходе к интегрированной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системе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менеджмента.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• Выделение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экологических затрат из общей суммы расходов на производство продукции и расчет эффективности проводимых экологических мероприятий.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6836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1.1. Прогнозирование и планирование природоохранной деятельности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7208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Прогноз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комплекс научно обоснованных предложений, выраженных в качественных и количественных формах относительно будущих параметров эколого-экономических систем разного уровня и масштаба.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Планирование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процесс научного обоснования целей приоритетов, определение путей, сроков и средств их достижения.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План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документ, который содержит систему показателей и комплекс мероприятий по решению социальных, экономических и экологических задач.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931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28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1.2. ПЛАНИРОВАНИЕ ПРИРОДОПОЛЬЗОВАНИЯ</a:t>
            </a:r>
            <a:r>
              <a:rPr lang="ru-RU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1438"/>
            <a:ext cx="8218488" cy="5132387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Планирование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природопользования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установление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оптимальных темпов и пропорций между использованием, воспроизводством природных ресурсов и охраной окружающей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среды: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1)сложность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экологической ситуации в стране;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2)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возрастание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масштабов, интенсивности и разнообразия антропогенного воздействия на окружающую природную среду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необходимость принятия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упреждающих действий;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3) согласование масштабов хозяйственной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деятельности с требованиями обеспечения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заданного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качества и разнообразия окружающей природной среды;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4) достижение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сбалансированности в использовании, воспроизводстве и охране природных ресурсов.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178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7467600" cy="15113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1.3.ОБЪЕКТ, ПРЕДМЕТ И ЦЕЛЬ ПЛАНИРОВАНИЯ ПРИРОДОПОЛЬЗОВАНИЯ</a:t>
            </a:r>
          </a:p>
        </p:txBody>
      </p:sp>
      <p:sp>
        <p:nvSpPr>
          <p:cNvPr id="16386" name="Объект 2"/>
          <p:cNvSpPr>
            <a:spLocks noGrp="1"/>
          </p:cNvSpPr>
          <p:nvPr>
            <p:ph sz="quarter" idx="1"/>
          </p:nvPr>
        </p:nvSpPr>
        <p:spPr>
          <a:xfrm>
            <a:off x="457200" y="1773238"/>
            <a:ext cx="8075613" cy="4700587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Объектам прогнозирования и планирования природопользования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- эколого - экономические системы всех уровней. </a:t>
            </a:r>
          </a:p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Предметом прогнозирования и планирования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- процесс расширенного воспроизводства окружающей природной среды определенного качества.</a:t>
            </a:r>
          </a:p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Главная цель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- обоснование программы становления и развития природоохранной формы расширенного воспроизводства интенсивного типа в результате экологизации экономики всех уровней от предприятий и регионов до национальной экономической системы.</a:t>
            </a:r>
          </a:p>
        </p:txBody>
      </p:sp>
    </p:spTree>
    <p:extLst>
      <p:ext uri="{BB962C8B-B14F-4D97-AF65-F5344CB8AC3E}">
        <p14:creationId xmlns:p14="http://schemas.microsoft.com/office/powerpoint/2010/main" val="706215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1.4.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Назначение планов и программ </a:t>
            </a:r>
          </a:p>
        </p:txBody>
      </p:sp>
      <p:sp>
        <p:nvSpPr>
          <p:cNvPr id="17410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150" cy="48736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обоснование увязанных между собой по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срокам, ресурсам и исполнителям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природоохранных, экономических, технико-технологических и других мероприятий, обеспечивающих достижение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необходимого качества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окружающей среды, способной неограниченно долгого времени выполнять функции: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1) среды обитания и жизнедеятельности;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2) пространственного базиса расселения людей и размещения производительных сил;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3) «поставщика» природных ресурсов;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4) «хранилища» генофонда и растений.</a:t>
            </a:r>
          </a:p>
        </p:txBody>
      </p:sp>
    </p:spTree>
    <p:extLst>
      <p:ext uri="{BB962C8B-B14F-4D97-AF65-F5344CB8AC3E}">
        <p14:creationId xmlns:p14="http://schemas.microsoft.com/office/powerpoint/2010/main" val="3216961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Классификация планов по времени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496944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природопользовании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1. краткосрочные планы (программы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 - до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одного года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включительно;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2.среднесрочные планы( программы)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года до 5-10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лет;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долгосрочные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свыше 10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определяется стратегия развития предприятия, и содержаться решения относительно сфер деятельности и выбора направления деятельности.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уровне государства разрабатывается Национальная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стратегия устойчивого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социально-экономического развития на 15-летний период.</a:t>
            </a:r>
          </a:p>
        </p:txBody>
      </p:sp>
    </p:spTree>
    <p:extLst>
      <p:ext uri="{BB962C8B-B14F-4D97-AF65-F5344CB8AC3E}">
        <p14:creationId xmlns:p14="http://schemas.microsoft.com/office/powerpoint/2010/main" val="3862993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2.	ЛАНДШАФТНОЕ ПЛАНИРОВАНИЕ.</a:t>
            </a:r>
          </a:p>
        </p:txBody>
      </p:sp>
      <p:sp>
        <p:nvSpPr>
          <p:cNvPr id="18434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628775"/>
            <a:ext cx="720090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56357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2.1. Понятие ландшафтного планирования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700808"/>
            <a:ext cx="8435280" cy="4773017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а)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совокупность инструментов и процедур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построения такой пространственной организации деятельности общества в конкретном ландшафте, которая обеспечивала бы устойчивое развитие и сохранение основных функций этого ландшафта как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системы поддержания жизни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б)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коммуникативный процесс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в который вовлекаются все субъекты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 предприятия , население, структуры управления)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 территории планирования и который обеспечивает выявление интересов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природопользователей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, проблем природопользования, решение конфликтов и разработку согласованного плана действий и мероприятий.</a:t>
            </a:r>
          </a:p>
        </p:txBody>
      </p:sp>
    </p:spTree>
    <p:extLst>
      <p:ext uri="{BB962C8B-B14F-4D97-AF65-F5344CB8AC3E}">
        <p14:creationId xmlns:p14="http://schemas.microsoft.com/office/powerpoint/2010/main" val="38262900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59</TotalTime>
  <Words>1373</Words>
  <Application>Microsoft Office PowerPoint</Application>
  <PresentationFormat>Экран (4:3)</PresentationFormat>
  <Paragraphs>95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Эркер</vt:lpstr>
      <vt:lpstr>Лекция 12. Административно-контрольные инструменты экологического управления. </vt:lpstr>
      <vt:lpstr>1. Прогнозирование и планирование природопользования и природоохранной деятельности.</vt:lpstr>
      <vt:lpstr>1.1. Прогнозирование и планирование природоохранной деятельности</vt:lpstr>
      <vt:lpstr>1.2. ПЛАНИРОВАНИЕ ПРИРОДОПОЛЬЗОВАНИЯ </vt:lpstr>
      <vt:lpstr>1.3.ОБЪЕКТ, ПРЕДМЕТ И ЦЕЛЬ ПЛАНИРОВАНИЯ ПРИРОДОПОЛЬЗОВАНИЯ</vt:lpstr>
      <vt:lpstr>1.4. Назначение планов и программ </vt:lpstr>
      <vt:lpstr>Классификация планов по времени</vt:lpstr>
      <vt:lpstr>     2. ЛАНДШАФТНОЕ ПЛАНИРОВАНИЕ.</vt:lpstr>
      <vt:lpstr>2.1. Понятие ландшафтного планирования</vt:lpstr>
      <vt:lpstr>2.2. Цели ландшафтного планирования</vt:lpstr>
      <vt:lpstr>2.3. Задачи ландшафтного планирования </vt:lpstr>
      <vt:lpstr>3.Контроль в области природопользования и охраны окружающей среды.</vt:lpstr>
      <vt:lpstr>3.1. Экологический контроль</vt:lpstr>
      <vt:lpstr>3.2.ГОСУДАРСТВЕННЫЙ КОНТРОЛЬ В ОБЛАСТИ ОХРАНЫ ОКРУЖАЮЩЕЙ СРЕДЫ </vt:lpstr>
      <vt:lpstr>3.3.Ведомственный контроль </vt:lpstr>
      <vt:lpstr>3.4.Производственный контроль</vt:lpstr>
      <vt:lpstr>3.5. Общественный контроль в области охраны ОС </vt:lpstr>
      <vt:lpstr>3.6.Экологический мониторинг</vt:lpstr>
      <vt:lpstr>3.7.Схема проведения экологического мониторинга</vt:lpstr>
      <vt:lpstr>3.8 Виды экологического мониторинга</vt:lpstr>
      <vt:lpstr>4. Экологический учет.</vt:lpstr>
      <vt:lpstr>4.1.Экологический учет </vt:lpstr>
      <vt:lpstr>4.2.Общие принципы организации экологического учета</vt:lpstr>
      <vt:lpstr>4.3.Задачи экологического учета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13.Экономические методы управления природопользованием и охраной окружающей среды  </dc:title>
  <dc:creator>User</dc:creator>
  <cp:lastModifiedBy>User</cp:lastModifiedBy>
  <cp:revision>8</cp:revision>
  <dcterms:created xsi:type="dcterms:W3CDTF">2018-10-31T13:36:03Z</dcterms:created>
  <dcterms:modified xsi:type="dcterms:W3CDTF">2019-05-02T05:46:16Z</dcterms:modified>
</cp:coreProperties>
</file>